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564" r:id="rId3"/>
    <p:sldId id="566" r:id="rId4"/>
    <p:sldId id="568" r:id="rId5"/>
    <p:sldId id="567" r:id="rId6"/>
  </p:sldIdLst>
  <p:sldSz cx="9144000" cy="5143500" type="screen16x9"/>
  <p:notesSz cx="9918700" cy="6819900"/>
  <p:defaultTextStyle>
    <a:defPPr>
      <a:defRPr lang="ru-RU"/>
    </a:defPPr>
    <a:lvl1pPr marL="0" algn="l" defTabSz="1448664" rtl="0" eaLnBrk="1" latinLnBrk="0" hangingPunct="1">
      <a:defRPr sz="2851" kern="1200">
        <a:solidFill>
          <a:schemeClr val="tx1"/>
        </a:solidFill>
        <a:latin typeface="+mn-lt"/>
        <a:ea typeface="+mn-ea"/>
        <a:cs typeface="+mn-cs"/>
      </a:defRPr>
    </a:lvl1pPr>
    <a:lvl2pPr marL="724333" algn="l" defTabSz="1448664" rtl="0" eaLnBrk="1" latinLnBrk="0" hangingPunct="1">
      <a:defRPr sz="2851" kern="1200">
        <a:solidFill>
          <a:schemeClr val="tx1"/>
        </a:solidFill>
        <a:latin typeface="+mn-lt"/>
        <a:ea typeface="+mn-ea"/>
        <a:cs typeface="+mn-cs"/>
      </a:defRPr>
    </a:lvl2pPr>
    <a:lvl3pPr marL="1448664" algn="l" defTabSz="1448664" rtl="0" eaLnBrk="1" latinLnBrk="0" hangingPunct="1">
      <a:defRPr sz="2851" kern="1200">
        <a:solidFill>
          <a:schemeClr val="tx1"/>
        </a:solidFill>
        <a:latin typeface="+mn-lt"/>
        <a:ea typeface="+mn-ea"/>
        <a:cs typeface="+mn-cs"/>
      </a:defRPr>
    </a:lvl3pPr>
    <a:lvl4pPr marL="2172998" algn="l" defTabSz="1448664" rtl="0" eaLnBrk="1" latinLnBrk="0" hangingPunct="1">
      <a:defRPr sz="2851" kern="1200">
        <a:solidFill>
          <a:schemeClr val="tx1"/>
        </a:solidFill>
        <a:latin typeface="+mn-lt"/>
        <a:ea typeface="+mn-ea"/>
        <a:cs typeface="+mn-cs"/>
      </a:defRPr>
    </a:lvl4pPr>
    <a:lvl5pPr marL="2897332" algn="l" defTabSz="1448664" rtl="0" eaLnBrk="1" latinLnBrk="0" hangingPunct="1">
      <a:defRPr sz="2851" kern="1200">
        <a:solidFill>
          <a:schemeClr val="tx1"/>
        </a:solidFill>
        <a:latin typeface="+mn-lt"/>
        <a:ea typeface="+mn-ea"/>
        <a:cs typeface="+mn-cs"/>
      </a:defRPr>
    </a:lvl5pPr>
    <a:lvl6pPr marL="3621662" algn="l" defTabSz="1448664" rtl="0" eaLnBrk="1" latinLnBrk="0" hangingPunct="1">
      <a:defRPr sz="2851" kern="1200">
        <a:solidFill>
          <a:schemeClr val="tx1"/>
        </a:solidFill>
        <a:latin typeface="+mn-lt"/>
        <a:ea typeface="+mn-ea"/>
        <a:cs typeface="+mn-cs"/>
      </a:defRPr>
    </a:lvl6pPr>
    <a:lvl7pPr marL="4345995" algn="l" defTabSz="1448664" rtl="0" eaLnBrk="1" latinLnBrk="0" hangingPunct="1">
      <a:defRPr sz="2851" kern="1200">
        <a:solidFill>
          <a:schemeClr val="tx1"/>
        </a:solidFill>
        <a:latin typeface="+mn-lt"/>
        <a:ea typeface="+mn-ea"/>
        <a:cs typeface="+mn-cs"/>
      </a:defRPr>
    </a:lvl7pPr>
    <a:lvl8pPr marL="5070326" algn="l" defTabSz="1448664" rtl="0" eaLnBrk="1" latinLnBrk="0" hangingPunct="1">
      <a:defRPr sz="2851" kern="1200">
        <a:solidFill>
          <a:schemeClr val="tx1"/>
        </a:solidFill>
        <a:latin typeface="+mn-lt"/>
        <a:ea typeface="+mn-ea"/>
        <a:cs typeface="+mn-cs"/>
      </a:defRPr>
    </a:lvl8pPr>
    <a:lvl9pPr marL="5794659" algn="l" defTabSz="1448664" rtl="0" eaLnBrk="1" latinLnBrk="0" hangingPunct="1">
      <a:defRPr sz="285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8">
          <p15:clr>
            <a:srgbClr val="A4A3A4"/>
          </p15:clr>
        </p15:guide>
        <p15:guide id="2" pos="312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ручинин Сергей Сергеевич" initials="КСС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78B1"/>
    <a:srgbClr val="EEF2F8"/>
    <a:srgbClr val="F5F5F5"/>
    <a:srgbClr val="DDDDDD"/>
    <a:srgbClr val="000000"/>
    <a:srgbClr val="99CCFF"/>
    <a:srgbClr val="FF7575"/>
    <a:srgbClr val="11437F"/>
    <a:srgbClr val="9999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8" autoAdjust="0"/>
    <p:restoredTop sz="79171" autoAdjust="0"/>
  </p:normalViewPr>
  <p:slideViewPr>
    <p:cSldViewPr>
      <p:cViewPr varScale="1">
        <p:scale>
          <a:sx n="121" d="100"/>
          <a:sy n="121" d="100"/>
        </p:scale>
        <p:origin x="3156" y="108"/>
      </p:cViewPr>
      <p:guideLst>
        <p:guide orient="horz" pos="4565"/>
        <p:guide pos="3411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9" d="100"/>
          <a:sy n="119" d="100"/>
        </p:scale>
        <p:origin x="-2004" y="-90"/>
      </p:cViewPr>
      <p:guideLst>
        <p:guide orient="horz" pos="2148"/>
        <p:guide pos="3124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4298468" cy="340328"/>
          </a:xfrm>
          <a:prstGeom prst="rect">
            <a:avLst/>
          </a:prstGeom>
        </p:spPr>
        <p:txBody>
          <a:bodyPr vert="horz" lIns="169713" tIns="84856" rIns="169713" bIns="84856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17503" y="2"/>
            <a:ext cx="4298468" cy="340328"/>
          </a:xfrm>
          <a:prstGeom prst="rect">
            <a:avLst/>
          </a:prstGeom>
        </p:spPr>
        <p:txBody>
          <a:bodyPr vert="horz" lIns="169713" tIns="84856" rIns="169713" bIns="84856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19.01.2026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79573"/>
            <a:ext cx="4298468" cy="340328"/>
          </a:xfrm>
          <a:prstGeom prst="rect">
            <a:avLst/>
          </a:prstGeom>
        </p:spPr>
        <p:txBody>
          <a:bodyPr vert="horz" lIns="169713" tIns="84856" rIns="169713" bIns="84856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17503" y="6479573"/>
            <a:ext cx="4298468" cy="340328"/>
          </a:xfrm>
          <a:prstGeom prst="rect">
            <a:avLst/>
          </a:prstGeom>
        </p:spPr>
        <p:txBody>
          <a:bodyPr vert="horz" lIns="169713" tIns="84856" rIns="169713" bIns="84856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298468" cy="340328"/>
          </a:xfrm>
          <a:prstGeom prst="rect">
            <a:avLst/>
          </a:prstGeom>
        </p:spPr>
        <p:txBody>
          <a:bodyPr vert="horz" lIns="169713" tIns="84856" rIns="169713" bIns="84856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17503" y="2"/>
            <a:ext cx="4298468" cy="340328"/>
          </a:xfrm>
          <a:prstGeom prst="rect">
            <a:avLst/>
          </a:prstGeom>
        </p:spPr>
        <p:txBody>
          <a:bodyPr vert="horz" lIns="169713" tIns="84856" rIns="169713" bIns="84856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19.01.2026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4075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713" tIns="84856" rIns="169713" bIns="84856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1325" y="3283161"/>
            <a:ext cx="7936053" cy="2685921"/>
          </a:xfrm>
          <a:prstGeom prst="rect">
            <a:avLst/>
          </a:prstGeom>
        </p:spPr>
        <p:txBody>
          <a:bodyPr vert="horz" lIns="169713" tIns="84856" rIns="169713" bIns="8485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79573"/>
            <a:ext cx="4298468" cy="340328"/>
          </a:xfrm>
          <a:prstGeom prst="rect">
            <a:avLst/>
          </a:prstGeom>
        </p:spPr>
        <p:txBody>
          <a:bodyPr vert="horz" lIns="169713" tIns="84856" rIns="169713" bIns="84856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17503" y="6479573"/>
            <a:ext cx="4298468" cy="340328"/>
          </a:xfrm>
          <a:prstGeom prst="rect">
            <a:avLst/>
          </a:prstGeom>
        </p:spPr>
        <p:txBody>
          <a:bodyPr vert="horz" lIns="169713" tIns="84856" rIns="169713" bIns="84856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866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333" algn="l" defTabSz="144866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8664" algn="l" defTabSz="144866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2998" algn="l" defTabSz="144866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7332" algn="l" defTabSz="144866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1662" algn="l" defTabSz="144866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5995" algn="l" defTabSz="144866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0326" algn="l" defTabSz="144866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4659" algn="l" defTabSz="144866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013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800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32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893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9" y="1363888"/>
            <a:ext cx="6400801" cy="268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:a16="http://schemas.microsoft.com/office/drawing/2014/main" xmlns="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5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xmlns="" id="{AC4B3DDE-8657-4CD7-8D3E-CD345DD21E94}"/>
              </a:ext>
            </a:extLst>
          </p:cNvPr>
          <p:cNvSpPr/>
          <p:nvPr userDrawn="1"/>
        </p:nvSpPr>
        <p:spPr>
          <a:xfrm flipV="1">
            <a:off x="1" y="397590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Дата 9">
            <a:extLst>
              <a:ext uri="{FF2B5EF4-FFF2-40B4-BE49-F238E27FC236}">
                <a16:creationId xmlns:a16="http://schemas.microsoft.com/office/drawing/2014/main" xmlns="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1/19/2026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xmlns="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xmlns="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1/19/2026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80" y="4795860"/>
            <a:ext cx="2103121" cy="268856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5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59F58909-8CF7-4B59-B73D-6D9E4358D6C5}"/>
              </a:ext>
            </a:extLst>
          </p:cNvPr>
          <p:cNvSpPr/>
          <p:nvPr userDrawn="1"/>
        </p:nvSpPr>
        <p:spPr>
          <a:xfrm flipV="1">
            <a:off x="1" y="397590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83461"/>
            <a:ext cx="2103120" cy="438710"/>
          </a:xfrm>
        </p:spPr>
        <p:txBody>
          <a:bodyPr/>
          <a:lstStyle/>
          <a:p>
            <a:fld id="{1FB54944-417F-4596-98D8-3ECD53C1D52D}" type="datetime1">
              <a:rPr lang="en-US" smtClean="0"/>
              <a:t>1/19/2026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0" y="4783467"/>
            <a:ext cx="2926080" cy="4387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3680" y="4783465"/>
            <a:ext cx="2103120" cy="268856"/>
          </a:xfrm>
        </p:spPr>
        <p:txBody>
          <a:bodyPr/>
          <a:lstStyle/>
          <a:p>
            <a:fld id="{FAA6C436-0D4A-4340-A2B7-930FFE7E96A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726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3" y="3684407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60"/>
            <a:ext cx="2926080" cy="438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5" y="4783458"/>
            <a:ext cx="2103121" cy="438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1/19/2026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80" y="4795860"/>
            <a:ext cx="2103121" cy="268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4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7" r:id="rId3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37">
        <a:defRPr>
          <a:latin typeface="+mn-lt"/>
          <a:ea typeface="+mn-ea"/>
          <a:cs typeface="+mn-cs"/>
        </a:defRPr>
      </a:lvl2pPr>
      <a:lvl3pPr marL="1450273">
        <a:defRPr>
          <a:latin typeface="+mn-lt"/>
          <a:ea typeface="+mn-ea"/>
          <a:cs typeface="+mn-cs"/>
        </a:defRPr>
      </a:lvl3pPr>
      <a:lvl4pPr marL="2175411">
        <a:defRPr>
          <a:latin typeface="+mn-lt"/>
          <a:ea typeface="+mn-ea"/>
          <a:cs typeface="+mn-cs"/>
        </a:defRPr>
      </a:lvl4pPr>
      <a:lvl5pPr marL="2900546">
        <a:defRPr>
          <a:latin typeface="+mn-lt"/>
          <a:ea typeface="+mn-ea"/>
          <a:cs typeface="+mn-cs"/>
        </a:defRPr>
      </a:lvl5pPr>
      <a:lvl6pPr marL="3625684">
        <a:defRPr>
          <a:latin typeface="+mn-lt"/>
          <a:ea typeface="+mn-ea"/>
          <a:cs typeface="+mn-cs"/>
        </a:defRPr>
      </a:lvl6pPr>
      <a:lvl7pPr marL="4350820">
        <a:defRPr>
          <a:latin typeface="+mn-lt"/>
          <a:ea typeface="+mn-ea"/>
          <a:cs typeface="+mn-cs"/>
        </a:defRPr>
      </a:lvl7pPr>
      <a:lvl8pPr marL="5075958">
        <a:defRPr>
          <a:latin typeface="+mn-lt"/>
          <a:ea typeface="+mn-ea"/>
          <a:cs typeface="+mn-cs"/>
        </a:defRPr>
      </a:lvl8pPr>
      <a:lvl9pPr marL="580109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37">
        <a:defRPr>
          <a:latin typeface="+mn-lt"/>
          <a:ea typeface="+mn-ea"/>
          <a:cs typeface="+mn-cs"/>
        </a:defRPr>
      </a:lvl2pPr>
      <a:lvl3pPr marL="1450273">
        <a:defRPr>
          <a:latin typeface="+mn-lt"/>
          <a:ea typeface="+mn-ea"/>
          <a:cs typeface="+mn-cs"/>
        </a:defRPr>
      </a:lvl3pPr>
      <a:lvl4pPr marL="2175411">
        <a:defRPr>
          <a:latin typeface="+mn-lt"/>
          <a:ea typeface="+mn-ea"/>
          <a:cs typeface="+mn-cs"/>
        </a:defRPr>
      </a:lvl4pPr>
      <a:lvl5pPr marL="2900546">
        <a:defRPr>
          <a:latin typeface="+mn-lt"/>
          <a:ea typeface="+mn-ea"/>
          <a:cs typeface="+mn-cs"/>
        </a:defRPr>
      </a:lvl5pPr>
      <a:lvl6pPr marL="3625684">
        <a:defRPr>
          <a:latin typeface="+mn-lt"/>
          <a:ea typeface="+mn-ea"/>
          <a:cs typeface="+mn-cs"/>
        </a:defRPr>
      </a:lvl6pPr>
      <a:lvl7pPr marL="4350820">
        <a:defRPr>
          <a:latin typeface="+mn-lt"/>
          <a:ea typeface="+mn-ea"/>
          <a:cs typeface="+mn-cs"/>
        </a:defRPr>
      </a:lvl7pPr>
      <a:lvl8pPr marL="5075958">
        <a:defRPr>
          <a:latin typeface="+mn-lt"/>
          <a:ea typeface="+mn-ea"/>
          <a:cs typeface="+mn-cs"/>
        </a:defRPr>
      </a:lvl8pPr>
      <a:lvl9pPr marL="580109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83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9" name="object 9"/>
          <p:cNvSpPr/>
          <p:nvPr/>
        </p:nvSpPr>
        <p:spPr>
          <a:xfrm>
            <a:off x="7167452" y="327996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1" name="TextBox 10"/>
          <p:cNvSpPr txBox="1"/>
          <p:nvPr/>
        </p:nvSpPr>
        <p:spPr>
          <a:xfrm>
            <a:off x="6" y="4803093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www.roskazna.ru</a:t>
            </a:r>
            <a:endParaRPr lang="ru-RU" sz="12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9" y="4803093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20 января 2026 </a:t>
            </a:r>
            <a:r>
              <a:rPr lang="ru-RU" sz="1200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г.</a:t>
            </a:r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xmlns="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8667456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6" y="63414"/>
            <a:ext cx="1402441" cy="5489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3251" y="1463754"/>
            <a:ext cx="65439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11437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Организационные вопросы представления бюджетной (бухгалтерской) отчетности в Федеральное </a:t>
            </a:r>
            <a:r>
              <a:rPr lang="ru-RU" sz="2200" b="1" dirty="0" smtClean="0">
                <a:solidFill>
                  <a:srgbClr val="11437F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казначейство</a:t>
            </a:r>
            <a:endParaRPr lang="ru-RU" sz="2200" b="1" dirty="0">
              <a:solidFill>
                <a:srgbClr val="11437F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37586" y="3606865"/>
            <a:ext cx="423047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000" b="1" dirty="0" smtClean="0">
                <a:solidFill>
                  <a:srgbClr val="11437F"/>
                </a:solidFill>
                <a:latin typeface="Cambria" panose="02040503050406030204" pitchFamily="18" charset="0"/>
                <a:cs typeface="Times New Roman" pitchFamily="18" charset="0"/>
              </a:rPr>
              <a:t>Кривенец Анна Николаевна</a:t>
            </a:r>
          </a:p>
          <a:p>
            <a:pPr>
              <a:spcBef>
                <a:spcPts val="600"/>
              </a:spcBef>
              <a:buNone/>
            </a:pPr>
            <a:r>
              <a:rPr lang="ru-RU" sz="1000" dirty="0" smtClean="0">
                <a:solidFill>
                  <a:srgbClr val="11437F"/>
                </a:solidFill>
                <a:latin typeface="Cambria" panose="02040503050406030204" pitchFamily="18" charset="0"/>
              </a:rPr>
              <a:t>Управление </a:t>
            </a:r>
            <a:r>
              <a:rPr lang="ru-RU" sz="1000" dirty="0">
                <a:solidFill>
                  <a:srgbClr val="11437F"/>
                </a:solidFill>
                <a:latin typeface="Cambria" panose="02040503050406030204" pitchFamily="18" charset="0"/>
              </a:rPr>
              <a:t>бюджетного учета и отчетности Федерального казначейства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242" y="397591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08698" y="4822002"/>
            <a:ext cx="2103120" cy="184666"/>
          </a:xfrm>
        </p:spPr>
        <p:txBody>
          <a:bodyPr/>
          <a:lstStyle/>
          <a:p>
            <a:r>
              <a:rPr lang="ru-RU" sz="1200" dirty="0" smtClean="0">
                <a:latin typeface="Cambria" panose="02040503050406030204" pitchFamily="18" charset="0"/>
              </a:rPr>
              <a:t>2</a:t>
            </a:r>
            <a:endParaRPr lang="ru-RU" sz="1200" dirty="0">
              <a:latin typeface="Cambria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63489" y="6465"/>
            <a:ext cx="63782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ОТЧЕТНОСТЬ ЗА 2025 ГОД. </a:t>
            </a:r>
          </a:p>
          <a:p>
            <a:pPr algn="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УТОЧНЕНИЕ ПОКАЗАТЕЛЕЙ</a:t>
            </a:r>
            <a:endParaRPr lang="ru-RU" sz="15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58610" y="1755627"/>
            <a:ext cx="2449615" cy="321067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38" dirty="0">
              <a:solidFill>
                <a:srgbClr val="FF0000"/>
              </a:solidFill>
              <a:cs typeface="Segoe UI Light" panose="020B0502040204020203" pitchFamily="34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262923" y="2104775"/>
            <a:ext cx="8584552" cy="169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3532944" y="1989553"/>
            <a:ext cx="108012" cy="1080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cs typeface="Segoe UI Light" panose="020B0502040204020203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71920" y="1131590"/>
            <a:ext cx="91531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002060"/>
                </a:solidFill>
                <a:cs typeface="Segoe UI Light" panose="020B0502040204020203" pitchFamily="34" charset="0"/>
              </a:rPr>
              <a:t>28</a:t>
            </a:r>
            <a:r>
              <a:rPr lang="ru-RU" sz="1500" b="1" dirty="0">
                <a:solidFill>
                  <a:srgbClr val="002060"/>
                </a:solidFill>
                <a:cs typeface="Segoe UI Light" panose="020B0502040204020203" pitchFamily="34" charset="0"/>
              </a:rPr>
              <a:t> </a:t>
            </a:r>
          </a:p>
          <a:p>
            <a:pPr algn="ctr"/>
            <a:r>
              <a:rPr lang="ru-RU" sz="1500" b="1" dirty="0">
                <a:solidFill>
                  <a:srgbClr val="002060"/>
                </a:solidFill>
                <a:cs typeface="Segoe UI Light" panose="020B0502040204020203" pitchFamily="34" charset="0"/>
              </a:rPr>
              <a:t>января </a:t>
            </a:r>
          </a:p>
        </p:txBody>
      </p:sp>
      <p:sp>
        <p:nvSpPr>
          <p:cNvPr id="32" name="Заголовок 2"/>
          <p:cNvSpPr txBox="1">
            <a:spLocks/>
          </p:cNvSpPr>
          <p:nvPr/>
        </p:nvSpPr>
        <p:spPr>
          <a:xfrm>
            <a:off x="5562110" y="2272510"/>
            <a:ext cx="1620180" cy="83912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ctr"/>
            <a:r>
              <a:rPr lang="ru-RU" sz="1400" b="0" dirty="0">
                <a:latin typeface="+mn-lt"/>
                <a:sym typeface="Helvetica Neue"/>
              </a:rPr>
              <a:t>Представление </a:t>
            </a:r>
            <a:r>
              <a:rPr lang="ru-RU" sz="1400" dirty="0">
                <a:latin typeface="+mn-lt"/>
                <a:sym typeface="Helvetica Neue"/>
              </a:rPr>
              <a:t>ТОФК </a:t>
            </a:r>
            <a:r>
              <a:rPr lang="ru-RU" sz="1400" b="0" dirty="0">
                <a:latin typeface="+mn-lt"/>
                <a:sym typeface="Helvetica Neue"/>
              </a:rPr>
              <a:t>отчетности </a:t>
            </a:r>
          </a:p>
          <a:p>
            <a:pPr algn="ctr"/>
            <a:r>
              <a:rPr lang="ru-RU" sz="1400" b="0" dirty="0">
                <a:latin typeface="+mn-lt"/>
                <a:sym typeface="Helvetica Neue"/>
              </a:rPr>
              <a:t>в МОУ </a:t>
            </a:r>
            <a:r>
              <a:rPr lang="ru-RU" sz="1400" b="0" dirty="0" smtClean="0">
                <a:latin typeface="+mn-lt"/>
                <a:sym typeface="Helvetica Neue"/>
              </a:rPr>
              <a:t>ФК, в ФО </a:t>
            </a:r>
            <a:r>
              <a:rPr lang="ru-RU" sz="1400" b="0" dirty="0">
                <a:latin typeface="+mn-lt"/>
                <a:sym typeface="Helvetica Neue"/>
              </a:rPr>
              <a:t/>
            </a:r>
            <a:br>
              <a:rPr lang="ru-RU" sz="1400" b="0" dirty="0">
                <a:latin typeface="+mn-lt"/>
                <a:sym typeface="Helvetica Neue"/>
              </a:rPr>
            </a:br>
            <a:r>
              <a:rPr lang="ru-RU" sz="1400" b="0" dirty="0">
                <a:latin typeface="+mn-lt"/>
                <a:sym typeface="Helvetica Neue"/>
              </a:rPr>
              <a:t>с учетом уточнений</a:t>
            </a:r>
          </a:p>
          <a:p>
            <a:pPr algn="ctr"/>
            <a:endParaRPr lang="ru-RU" sz="1400" b="0" dirty="0">
              <a:latin typeface="+mn-lt"/>
              <a:sym typeface="Helvetica Neue"/>
            </a:endParaRPr>
          </a:p>
          <a:p>
            <a:pPr algn="ctr"/>
            <a:endParaRPr lang="ru-RU" sz="1400" b="0" dirty="0">
              <a:latin typeface="+mn-lt"/>
              <a:sym typeface="Helvetica Neue"/>
            </a:endParaRPr>
          </a:p>
          <a:p>
            <a:pPr algn="ctr"/>
            <a:r>
              <a:rPr lang="ru-RU" sz="1400" b="0" dirty="0">
                <a:latin typeface="+mn-lt"/>
                <a:sym typeface="Helvetica Neue"/>
              </a:rPr>
              <a:t> </a:t>
            </a:r>
          </a:p>
          <a:p>
            <a:pPr algn="ctr"/>
            <a:endParaRPr lang="ru-RU" sz="1400" b="0" dirty="0">
              <a:latin typeface="+mn-lt"/>
              <a:sym typeface="Helvetica Neue"/>
            </a:endParaRPr>
          </a:p>
        </p:txBody>
      </p:sp>
      <p:sp>
        <p:nvSpPr>
          <p:cNvPr id="33" name="Заголовок 2"/>
          <p:cNvSpPr txBox="1">
            <a:spLocks/>
          </p:cNvSpPr>
          <p:nvPr/>
        </p:nvSpPr>
        <p:spPr>
          <a:xfrm>
            <a:off x="2681790" y="2272515"/>
            <a:ext cx="1485165" cy="80969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000" b="1" i="0"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sz="1400" b="0" dirty="0" smtClean="0">
                <a:latin typeface="+mn-lt"/>
                <a:sym typeface="Helvetica Neue"/>
              </a:rPr>
              <a:t>Последний день</a:t>
            </a:r>
            <a:endParaRPr lang="ru-RU" sz="1400" b="0" dirty="0">
              <a:latin typeface="+mn-lt"/>
              <a:sym typeface="Helvetica Neue"/>
            </a:endParaRPr>
          </a:p>
          <a:p>
            <a:r>
              <a:rPr lang="ru-RU" sz="1400" b="0" dirty="0">
                <a:latin typeface="+mn-lt"/>
                <a:sym typeface="Helvetica Neue"/>
              </a:rPr>
              <a:t>принятия </a:t>
            </a:r>
            <a:r>
              <a:rPr lang="ru-RU" sz="1400" dirty="0">
                <a:latin typeface="+mn-lt"/>
                <a:sym typeface="Helvetica Neue"/>
              </a:rPr>
              <a:t>ТОФК</a:t>
            </a:r>
          </a:p>
          <a:p>
            <a:r>
              <a:rPr lang="ru-RU" sz="1400" b="0" dirty="0" smtClean="0">
                <a:latin typeface="+mn-lt"/>
                <a:sym typeface="Helvetica Neue"/>
              </a:rPr>
              <a:t>д</a:t>
            </a:r>
            <a:r>
              <a:rPr lang="ru-RU" sz="1400" b="0" dirty="0" smtClean="0">
                <a:latin typeface="+mn-lt"/>
                <a:sym typeface="Helvetica Neue"/>
              </a:rPr>
              <a:t>окументов на уточнений </a:t>
            </a:r>
            <a:endParaRPr lang="ru-RU" sz="1400" b="0" dirty="0">
              <a:latin typeface="+mn-lt"/>
              <a:sym typeface="Helvetica Neue"/>
            </a:endParaRPr>
          </a:p>
          <a:p>
            <a:r>
              <a:rPr lang="ru-RU" sz="1400" b="0" dirty="0">
                <a:latin typeface="+mn-lt"/>
                <a:sym typeface="Helvetica Neue"/>
              </a:rPr>
              <a:t>показателей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164234" y="1131590"/>
            <a:ext cx="91531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>
                <a:solidFill>
                  <a:srgbClr val="002060"/>
                </a:solidFill>
                <a:cs typeface="Segoe UI Light" panose="020B0502040204020203" pitchFamily="34" charset="0"/>
              </a:rPr>
              <a:t>23</a:t>
            </a:r>
            <a:endParaRPr lang="ru-RU" sz="1500" b="1" dirty="0">
              <a:solidFill>
                <a:srgbClr val="002060"/>
              </a:solidFill>
              <a:cs typeface="Segoe UI Light" panose="020B0502040204020203" pitchFamily="34" charset="0"/>
            </a:endParaRPr>
          </a:p>
          <a:p>
            <a:pPr algn="ctr"/>
            <a:r>
              <a:rPr lang="ru-RU" sz="1500" b="1" dirty="0">
                <a:solidFill>
                  <a:srgbClr val="002060"/>
                </a:solidFill>
                <a:cs typeface="Segoe UI Light" panose="020B0502040204020203" pitchFamily="34" charset="0"/>
              </a:rPr>
              <a:t>января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21980" y="1755628"/>
            <a:ext cx="2989539" cy="321067"/>
          </a:xfrm>
          <a:prstGeom prst="rect">
            <a:avLst/>
          </a:prstGeom>
          <a:pattFill prst="ltUpDiag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38" dirty="0">
              <a:solidFill>
                <a:srgbClr val="FF0000"/>
              </a:solidFill>
              <a:cs typeface="Segoe UI Light" panose="020B0502040204020203" pitchFamily="34" charset="0"/>
            </a:endParaRPr>
          </a:p>
        </p:txBody>
      </p:sp>
      <p:sp>
        <p:nvSpPr>
          <p:cNvPr id="36" name="Заголовок 2"/>
          <p:cNvSpPr txBox="1">
            <a:spLocks/>
          </p:cNvSpPr>
          <p:nvPr/>
        </p:nvSpPr>
        <p:spPr>
          <a:xfrm>
            <a:off x="1397879" y="3561860"/>
            <a:ext cx="7089556" cy="29564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ctr"/>
            <a:r>
              <a:rPr lang="ru-RU" sz="1400" b="0" dirty="0">
                <a:latin typeface="+mn-lt"/>
                <a:sym typeface="Helvetica Neue"/>
              </a:rPr>
              <a:t>представление клиентами документов в ТОФК на уточнение показателей 2025 года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074566" y="2280475"/>
            <a:ext cx="926900" cy="421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138" dirty="0">
              <a:sym typeface="Helvetica Neue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6129173" y="2028864"/>
            <a:ext cx="108012" cy="1080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38" dirty="0">
              <a:cs typeface="Segoe UI Light" panose="020B0502040204020203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13875" y="3516855"/>
            <a:ext cx="1032459" cy="321067"/>
          </a:xfrm>
          <a:prstGeom prst="rect">
            <a:avLst/>
          </a:prstGeom>
          <a:pattFill prst="ltUpDiag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38" dirty="0">
              <a:solidFill>
                <a:srgbClr val="FF0000"/>
              </a:solidFill>
              <a:cs typeface="Segoe UI Light" panose="020B0502040204020203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13875" y="4043646"/>
            <a:ext cx="1032460" cy="321067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38" dirty="0">
              <a:solidFill>
                <a:srgbClr val="FF0000"/>
              </a:solidFill>
              <a:cs typeface="Segoe UI Light" panose="020B0502040204020203" pitchFamily="34" charset="0"/>
            </a:endParaRPr>
          </a:p>
        </p:txBody>
      </p:sp>
      <p:sp>
        <p:nvSpPr>
          <p:cNvPr id="46" name="Заголовок 2"/>
          <p:cNvSpPr txBox="1">
            <a:spLocks/>
          </p:cNvSpPr>
          <p:nvPr/>
        </p:nvSpPr>
        <p:spPr>
          <a:xfrm>
            <a:off x="1466655" y="4121315"/>
            <a:ext cx="6014271" cy="29564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l"/>
            <a:r>
              <a:rPr lang="ru-RU" sz="1400" b="0" dirty="0" smtClean="0">
                <a:latin typeface="+mn-lt"/>
                <a:sym typeface="Helvetica Neue"/>
              </a:rPr>
              <a:t>внесение изменений только при наличии согласования ЦАФК </a:t>
            </a:r>
            <a:endParaRPr lang="ru-RU" sz="1400" b="0" dirty="0">
              <a:latin typeface="+mn-lt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785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/>
          <p:nvPr/>
        </p:nvCxnSpPr>
        <p:spPr>
          <a:xfrm flipV="1">
            <a:off x="64068" y="2272776"/>
            <a:ext cx="9058867" cy="12481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5337085" y="1491630"/>
            <a:ext cx="11997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10 </a:t>
            </a:r>
            <a:endParaRPr lang="ru-RU" sz="1500" b="1" dirty="0" smtClean="0">
              <a:solidFill>
                <a:schemeClr val="tx2"/>
              </a:solidFill>
              <a:cs typeface="Segoe UI Light" panose="020B0502040204020203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марта</a:t>
            </a:r>
            <a:endParaRPr lang="ru-RU" sz="1500" b="1" dirty="0">
              <a:solidFill>
                <a:schemeClr val="tx2"/>
              </a:solidFill>
              <a:cs typeface="Segoe UI Light" panose="020B0502040204020203" pitchFamily="34" charset="0"/>
            </a:endParaRPr>
          </a:p>
        </p:txBody>
      </p:sp>
      <p:sp>
        <p:nvSpPr>
          <p:cNvPr id="29" name="Заголовок 2"/>
          <p:cNvSpPr txBox="1">
            <a:spLocks/>
          </p:cNvSpPr>
          <p:nvPr/>
        </p:nvSpPr>
        <p:spPr>
          <a:xfrm>
            <a:off x="5832140" y="2468978"/>
            <a:ext cx="1373538" cy="142823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600" b="0" i="0"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</a:lstStyle>
          <a:p>
            <a:pPr algn="ctr"/>
            <a:r>
              <a:rPr lang="ru-RU" sz="1400" dirty="0" smtClean="0">
                <a:latin typeface="+mn-lt"/>
                <a:sym typeface="Helvetica Neue"/>
              </a:rPr>
              <a:t>Годовая отчетность </a:t>
            </a:r>
            <a:endParaRPr lang="ru-RU" sz="1400" dirty="0" smtClean="0">
              <a:latin typeface="+mn-lt"/>
              <a:sym typeface="Helvetica Neue"/>
            </a:endParaRPr>
          </a:p>
          <a:p>
            <a:pPr algn="ctr"/>
            <a:r>
              <a:rPr lang="ru-RU" sz="1400" b="1" dirty="0" smtClean="0">
                <a:latin typeface="+mn-lt"/>
                <a:sym typeface="Helvetica Neue"/>
              </a:rPr>
              <a:t>ФО</a:t>
            </a:r>
            <a:endParaRPr lang="en-US" sz="1400" b="1" dirty="0" smtClean="0">
              <a:latin typeface="+mn-lt"/>
              <a:sym typeface="Helvetica Neue"/>
            </a:endParaRPr>
          </a:p>
          <a:p>
            <a:pPr algn="ctr"/>
            <a:r>
              <a:rPr lang="ru-RU" sz="1400" b="1" dirty="0" smtClean="0">
                <a:latin typeface="+mn-lt"/>
                <a:sym typeface="Helvetica Neue"/>
              </a:rPr>
              <a:t>ГВБФ</a:t>
            </a:r>
            <a:endParaRPr lang="ru-RU" sz="1400" b="1" dirty="0">
              <a:latin typeface="+mn-lt"/>
              <a:sym typeface="Helvetica Neue"/>
            </a:endParaRPr>
          </a:p>
        </p:txBody>
      </p:sp>
      <p:sp>
        <p:nvSpPr>
          <p:cNvPr id="39" name="Заголовок 2"/>
          <p:cNvSpPr txBox="1">
            <a:spLocks/>
          </p:cNvSpPr>
          <p:nvPr/>
        </p:nvSpPr>
        <p:spPr>
          <a:xfrm>
            <a:off x="22571" y="2468978"/>
            <a:ext cx="1330450" cy="59771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ctr"/>
            <a:r>
              <a:rPr lang="ru-RU" sz="1400" b="0" dirty="0" smtClean="0">
                <a:latin typeface="+mn-lt"/>
                <a:sym typeface="Helvetica Neue"/>
              </a:rPr>
              <a:t>М</a:t>
            </a:r>
            <a:r>
              <a:rPr lang="ru-RU" sz="1400" b="0" dirty="0" smtClean="0">
                <a:latin typeface="+mn-lt"/>
                <a:sym typeface="Helvetica Neue"/>
              </a:rPr>
              <a:t>есячная </a:t>
            </a:r>
            <a:endParaRPr lang="ru-RU" sz="1400" b="0" dirty="0">
              <a:latin typeface="+mn-lt"/>
              <a:sym typeface="Helvetica Neue"/>
            </a:endParaRPr>
          </a:p>
          <a:p>
            <a:pPr algn="ctr"/>
            <a:r>
              <a:rPr lang="ru-RU" sz="1400" b="0" dirty="0">
                <a:latin typeface="+mn-lt"/>
                <a:sym typeface="Helvetica Neue"/>
              </a:rPr>
              <a:t>о</a:t>
            </a:r>
            <a:r>
              <a:rPr lang="ru-RU" sz="1400" b="0" dirty="0" smtClean="0">
                <a:latin typeface="+mn-lt"/>
                <a:sym typeface="Helvetica Neue"/>
              </a:rPr>
              <a:t>тчетность</a:t>
            </a:r>
            <a:endParaRPr lang="en-US" sz="1400" b="0" dirty="0">
              <a:latin typeface="+mn-lt"/>
              <a:sym typeface="Helvetica Neue"/>
            </a:endParaRPr>
          </a:p>
          <a:p>
            <a:pPr algn="ctr"/>
            <a:r>
              <a:rPr lang="ru-RU" sz="1400" dirty="0" smtClean="0">
                <a:latin typeface="+mn-lt"/>
                <a:sym typeface="Helvetica Neue"/>
              </a:rPr>
              <a:t>ФО</a:t>
            </a:r>
            <a:r>
              <a:rPr lang="ru-RU" sz="1400" u="sng" dirty="0">
                <a:latin typeface="+mn-lt"/>
                <a:sym typeface="Helvetica Neue"/>
              </a:rPr>
              <a:t/>
            </a:r>
            <a:br>
              <a:rPr lang="ru-RU" sz="1400" u="sng" dirty="0">
                <a:latin typeface="+mn-lt"/>
                <a:sym typeface="Helvetica Neue"/>
              </a:rPr>
            </a:br>
            <a:r>
              <a:rPr lang="ru-RU" sz="1400" b="0" dirty="0" smtClean="0">
                <a:latin typeface="+mn-lt"/>
                <a:sym typeface="Helvetica Neue"/>
              </a:rPr>
              <a:t> </a:t>
            </a:r>
            <a:endParaRPr lang="ru-RU" sz="1400" b="0" dirty="0">
              <a:latin typeface="+mn-lt"/>
              <a:sym typeface="Helvetica Neue"/>
            </a:endParaRPr>
          </a:p>
          <a:p>
            <a:pPr algn="ctr"/>
            <a:endParaRPr lang="ru-RU" sz="1400" b="0" dirty="0">
              <a:latin typeface="+mn-lt"/>
              <a:sym typeface="Helvetica Neue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12581" y="1491630"/>
            <a:ext cx="10116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29</a:t>
            </a:r>
            <a:endParaRPr lang="ru-RU" sz="1500" b="1" dirty="0">
              <a:solidFill>
                <a:schemeClr val="tx2"/>
              </a:solidFill>
              <a:cs typeface="Segoe UI Light" panose="020B0502040204020203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января </a:t>
            </a:r>
            <a:endParaRPr lang="ru-RU" sz="1500" b="1" dirty="0">
              <a:solidFill>
                <a:schemeClr val="tx2"/>
              </a:solidFill>
              <a:cs typeface="Segoe UI Light" panose="020B0502040204020203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95567" y="2370485"/>
            <a:ext cx="926900" cy="421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138" dirty="0">
              <a:sym typeface="Helvetica Neue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912519" y="1491630"/>
            <a:ext cx="12544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20</a:t>
            </a:r>
            <a:r>
              <a:rPr lang="en-US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 </a:t>
            </a:r>
            <a:endParaRPr lang="en-US" sz="1500" b="1" dirty="0" smtClean="0">
              <a:solidFill>
                <a:schemeClr val="tx2"/>
              </a:solidFill>
              <a:cs typeface="Segoe UI Light" panose="020B0502040204020203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февраля</a:t>
            </a:r>
            <a:endParaRPr lang="ru-RU" sz="1500" b="1" dirty="0">
              <a:solidFill>
                <a:schemeClr val="tx2"/>
              </a:solidFill>
              <a:cs typeface="Segoe UI Light" panose="020B0502040204020203" pitchFamily="34" charset="0"/>
            </a:endParaRPr>
          </a:p>
        </p:txBody>
      </p:sp>
      <p:sp>
        <p:nvSpPr>
          <p:cNvPr id="41" name="Заголовок 2"/>
          <p:cNvSpPr txBox="1">
            <a:spLocks/>
          </p:cNvSpPr>
          <p:nvPr/>
        </p:nvSpPr>
        <p:spPr>
          <a:xfrm>
            <a:off x="3391526" y="2468978"/>
            <a:ext cx="1405499" cy="142823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600" b="0" i="0"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</a:lstStyle>
          <a:p>
            <a:pPr algn="ctr"/>
            <a:r>
              <a:rPr lang="ru-RU" sz="1400" dirty="0" smtClean="0">
                <a:latin typeface="+mn-lt"/>
                <a:sym typeface="Helvetica Neue"/>
              </a:rPr>
              <a:t>Годовая отчетность </a:t>
            </a:r>
            <a:r>
              <a:rPr lang="ru-RU" sz="1400" b="1" dirty="0" smtClean="0">
                <a:latin typeface="+mn-lt"/>
                <a:sym typeface="Helvetica Neue"/>
              </a:rPr>
              <a:t>ГРБС</a:t>
            </a:r>
            <a:endParaRPr lang="ru-RU" sz="1400" b="1" dirty="0">
              <a:latin typeface="+mn-lt"/>
              <a:sym typeface="Helvetica Neue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78108" y="1491630"/>
            <a:ext cx="12022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chemeClr val="tx2"/>
                </a:solidFill>
                <a:cs typeface="Segoe UI Light" panose="020B0502040204020203" pitchFamily="34" charset="0"/>
              </a:rPr>
              <a:t>17</a:t>
            </a:r>
          </a:p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февраля </a:t>
            </a:r>
          </a:p>
        </p:txBody>
      </p:sp>
      <p:sp>
        <p:nvSpPr>
          <p:cNvPr id="44" name="Заголовок 2"/>
          <p:cNvSpPr txBox="1">
            <a:spLocks/>
          </p:cNvSpPr>
          <p:nvPr/>
        </p:nvSpPr>
        <p:spPr>
          <a:xfrm>
            <a:off x="1376645" y="2468978"/>
            <a:ext cx="1405499" cy="142823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600" b="0" i="0"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</a:lstStyle>
          <a:p>
            <a:pPr algn="ctr"/>
            <a:r>
              <a:rPr lang="ru-RU" sz="1400" dirty="0" smtClean="0">
                <a:latin typeface="+mn-lt"/>
                <a:sym typeface="Helvetica Neue"/>
              </a:rPr>
              <a:t>Справки ф.0503125 </a:t>
            </a:r>
            <a:r>
              <a:rPr lang="ru-RU" sz="1400" b="1" dirty="0" smtClean="0">
                <a:latin typeface="+mn-lt"/>
                <a:sym typeface="Helvetica Neue"/>
              </a:rPr>
              <a:t>ГРБС</a:t>
            </a:r>
          </a:p>
          <a:p>
            <a:pPr algn="ctr"/>
            <a:r>
              <a:rPr lang="ru-RU" sz="1400" b="1" dirty="0" smtClean="0">
                <a:latin typeface="+mn-lt"/>
                <a:sym typeface="Helvetica Neue"/>
              </a:rPr>
              <a:t>ФО</a:t>
            </a:r>
          </a:p>
          <a:p>
            <a:pPr algn="ctr"/>
            <a:r>
              <a:rPr lang="ru-RU" sz="1400" b="1" dirty="0" smtClean="0">
                <a:latin typeface="+mn-lt"/>
                <a:sym typeface="Helvetica Neue"/>
              </a:rPr>
              <a:t>ГВБФ</a:t>
            </a:r>
            <a:endParaRPr lang="ru-RU" sz="1400" b="1" dirty="0">
              <a:latin typeface="+mn-lt"/>
              <a:sym typeface="Helvetica Neue"/>
            </a:endParaRPr>
          </a:p>
        </p:txBody>
      </p:sp>
      <p:sp>
        <p:nvSpPr>
          <p:cNvPr id="45" name="object 2"/>
          <p:cNvSpPr/>
          <p:nvPr/>
        </p:nvSpPr>
        <p:spPr>
          <a:xfrm flipV="1">
            <a:off x="2242" y="397591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56436" y="1491630"/>
            <a:ext cx="11317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7 </a:t>
            </a:r>
            <a:endParaRPr lang="en-US" sz="1500" b="1" dirty="0" smtClean="0">
              <a:solidFill>
                <a:schemeClr val="tx2"/>
              </a:solidFill>
              <a:cs typeface="Segoe UI Light" panose="020B0502040204020203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марта  </a:t>
            </a:r>
            <a:endParaRPr lang="ru-RU" sz="1500" b="1" dirty="0">
              <a:solidFill>
                <a:schemeClr val="tx2"/>
              </a:solidFill>
              <a:cs typeface="Segoe UI Light" panose="020B0502040204020203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28016" y="1491630"/>
            <a:ext cx="33753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-</a:t>
            </a:r>
            <a:endParaRPr lang="ru-RU" sz="1500" b="1" dirty="0">
              <a:solidFill>
                <a:schemeClr val="tx2"/>
              </a:solidFill>
              <a:cs typeface="Segoe UI Light" panose="020B0502040204020203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52220" y="1491630"/>
            <a:ext cx="11317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5 </a:t>
            </a:r>
            <a:endParaRPr lang="en-US" sz="1500" b="1" dirty="0" smtClean="0">
              <a:solidFill>
                <a:schemeClr val="tx2"/>
              </a:solidFill>
              <a:cs typeface="Segoe UI Light" panose="020B0502040204020203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апреля  </a:t>
            </a:r>
            <a:endParaRPr lang="ru-RU" sz="1500" b="1" dirty="0">
              <a:solidFill>
                <a:schemeClr val="tx2"/>
              </a:solidFill>
              <a:cs typeface="Segoe UI Light" panose="020B0502040204020203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335570" y="1491630"/>
            <a:ext cx="33753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-</a:t>
            </a:r>
            <a:endParaRPr lang="ru-RU" sz="1500" b="1" dirty="0">
              <a:solidFill>
                <a:schemeClr val="tx2"/>
              </a:solidFill>
              <a:cs typeface="Segoe UI Light" panose="020B0502040204020203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812360" y="1491630"/>
            <a:ext cx="11317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16  -  </a:t>
            </a:r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26 </a:t>
            </a:r>
            <a:endParaRPr lang="en-US" sz="1500" b="1" dirty="0" smtClean="0">
              <a:solidFill>
                <a:schemeClr val="tx2"/>
              </a:solidFill>
              <a:cs typeface="Segoe UI Light" panose="020B0502040204020203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tx2"/>
                </a:solidFill>
                <a:cs typeface="Segoe UI Light" panose="020B0502040204020203" pitchFamily="34" charset="0"/>
              </a:rPr>
              <a:t>апреля  </a:t>
            </a:r>
            <a:endParaRPr lang="ru-RU" sz="1500" b="1" dirty="0">
              <a:solidFill>
                <a:schemeClr val="tx2"/>
              </a:solidFill>
              <a:cs typeface="Segoe UI Light" panose="020B0502040204020203" pitchFamily="34" charset="0"/>
            </a:endParaRPr>
          </a:p>
        </p:txBody>
      </p:sp>
      <p:sp>
        <p:nvSpPr>
          <p:cNvPr id="52" name="Заголовок 2"/>
          <p:cNvSpPr txBox="1">
            <a:spLocks/>
          </p:cNvSpPr>
          <p:nvPr/>
        </p:nvSpPr>
        <p:spPr>
          <a:xfrm>
            <a:off x="7722350" y="2493670"/>
            <a:ext cx="1373538" cy="142823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600" b="0" i="0"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</a:lstStyle>
          <a:p>
            <a:pPr algn="ctr"/>
            <a:r>
              <a:rPr lang="ru-RU" sz="1400" dirty="0">
                <a:latin typeface="+mn-lt"/>
                <a:sym typeface="Helvetica Neue"/>
              </a:rPr>
              <a:t>Представление</a:t>
            </a:r>
          </a:p>
          <a:p>
            <a:pPr algn="ctr"/>
            <a:r>
              <a:rPr lang="ru-RU" sz="1400" dirty="0" smtClean="0">
                <a:latin typeface="+mn-lt"/>
                <a:sym typeface="Helvetica Neue"/>
              </a:rPr>
              <a:t>отчетности об исполнении</a:t>
            </a:r>
          </a:p>
          <a:p>
            <a:pPr algn="ctr"/>
            <a:r>
              <a:rPr lang="ru-RU" sz="1400" dirty="0" smtClean="0">
                <a:latin typeface="+mn-lt"/>
                <a:sym typeface="Helvetica Neue"/>
              </a:rPr>
              <a:t> ФБ, КБРФ</a:t>
            </a:r>
          </a:p>
          <a:p>
            <a:pPr algn="ctr"/>
            <a:r>
              <a:rPr lang="ru-RU" sz="1400" b="1" dirty="0" smtClean="0">
                <a:latin typeface="+mn-lt"/>
                <a:sym typeface="Helvetica Neue"/>
              </a:rPr>
              <a:t>в Минфин России</a:t>
            </a:r>
            <a:endParaRPr lang="ru-RU" sz="1400" b="1" dirty="0">
              <a:latin typeface="+mn-lt"/>
              <a:sym typeface="Helvetica Neue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63489" y="6465"/>
            <a:ext cx="63782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СРОКИ ПРЕДСТАВЛЕНИЯ</a:t>
            </a:r>
          </a:p>
          <a:p>
            <a:pPr algn="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ОТЧЕТНОСТИ</a:t>
            </a:r>
            <a:endParaRPr lang="ru-RU" sz="15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08698" y="4822002"/>
            <a:ext cx="2103120" cy="184666"/>
          </a:xfrm>
        </p:spPr>
        <p:txBody>
          <a:bodyPr/>
          <a:lstStyle/>
          <a:p>
            <a:r>
              <a:rPr lang="ru-RU" sz="1200" dirty="0" smtClean="0">
                <a:latin typeface="Cambria" panose="02040503050406030204" pitchFamily="18" charset="0"/>
              </a:rPr>
              <a:t>3</a:t>
            </a:r>
            <a:endParaRPr lang="ru-RU" sz="1200" dirty="0">
              <a:latin typeface="Cambria" panose="020405030504060302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1258542" y="1447020"/>
            <a:ext cx="2559" cy="233986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2802770" y="1462607"/>
            <a:ext cx="2559" cy="233986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5348527" y="1462607"/>
            <a:ext cx="2559" cy="233986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7611139" y="1447019"/>
            <a:ext cx="2559" cy="233986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bject 2"/>
          <p:cNvSpPr/>
          <p:nvPr/>
        </p:nvSpPr>
        <p:spPr>
          <a:xfrm flipV="1">
            <a:off x="2242" y="397591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 dirty="0"/>
          </a:p>
        </p:txBody>
      </p:sp>
      <p:sp>
        <p:nvSpPr>
          <p:cNvPr id="60" name="TextBox 59"/>
          <p:cNvSpPr txBox="1"/>
          <p:nvPr/>
        </p:nvSpPr>
        <p:spPr>
          <a:xfrm>
            <a:off x="2763489" y="6465"/>
            <a:ext cx="63782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ВНЕСЕНИЕ ИЗМЕНЕНИЙ В ОТЧЕТНОСТЬ </a:t>
            </a:r>
          </a:p>
          <a:p>
            <a:pPr algn="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ПО ЗАМЕЧАНИЯМ СЧЕТНОЙ ПАЛАТЫ РФ</a:t>
            </a:r>
            <a:endParaRPr lang="ru-RU" sz="15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08698" y="4822002"/>
            <a:ext cx="2103120" cy="184666"/>
          </a:xfrm>
        </p:spPr>
        <p:txBody>
          <a:bodyPr/>
          <a:lstStyle/>
          <a:p>
            <a:r>
              <a:rPr lang="ru-RU" sz="1200" dirty="0" smtClean="0">
                <a:latin typeface="Cambria" panose="02040503050406030204" pitchFamily="18" charset="0"/>
              </a:rPr>
              <a:t>4</a:t>
            </a:r>
            <a:endParaRPr lang="ru-RU" sz="1200" dirty="0">
              <a:latin typeface="Cambria" panose="020405030504060302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6575" y="1011699"/>
            <a:ext cx="756084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Письмо Минфина России и Федерального казначейства</a:t>
            </a:r>
          </a:p>
          <a:p>
            <a:pPr algn="ctr"/>
            <a:r>
              <a:rPr lang="ru-RU" sz="1600" dirty="0" smtClean="0"/>
              <a:t> от 12.12.2024  №№ 02-06-06/125594 // 07-04-05/02-36633</a:t>
            </a:r>
            <a:endParaRPr lang="ru-RU" sz="1600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369458" y="1609029"/>
            <a:ext cx="202522" cy="1800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273" y="1692438"/>
            <a:ext cx="8726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Порядок направления ГРБС информации о выявленных Счетной Палатой РФ существенных нарушениях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1536" y="3156815"/>
            <a:ext cx="84609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/>
          </a:lstStyle>
          <a:p>
            <a:r>
              <a:rPr lang="ru-RU" sz="2400" dirty="0"/>
              <a:t>О реализации положений совместного письма Минфина России и Федерального Казначейства от 12.12.2024 </a:t>
            </a:r>
            <a:endParaRPr lang="ru-RU" sz="2400" dirty="0" smtClean="0"/>
          </a:p>
          <a:p>
            <a:r>
              <a:rPr lang="ru-RU" sz="2400" dirty="0" smtClean="0"/>
              <a:t>№ </a:t>
            </a:r>
            <a:r>
              <a:rPr lang="ru-RU" sz="2400" dirty="0"/>
              <a:t>02-06-06/125594 / 07-04-05/02-36633</a:t>
            </a:r>
          </a:p>
          <a:p>
            <a:endParaRPr lang="ru-RU" sz="2400" dirty="0"/>
          </a:p>
        </p:txBody>
      </p:sp>
      <p:sp>
        <p:nvSpPr>
          <p:cNvPr id="29" name="Стрелка вниз 28"/>
          <p:cNvSpPr/>
          <p:nvPr/>
        </p:nvSpPr>
        <p:spPr>
          <a:xfrm>
            <a:off x="4369458" y="3070525"/>
            <a:ext cx="202522" cy="1800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8125" y="2732649"/>
            <a:ext cx="7560840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Письмо </a:t>
            </a:r>
            <a:r>
              <a:rPr lang="ru-RU" sz="1600" dirty="0"/>
              <a:t>Федерального казначейства</a:t>
            </a:r>
            <a:r>
              <a:rPr lang="ru-RU" sz="1600" dirty="0" smtClean="0"/>
              <a:t> от 15.01.2025 № 07-04-05/02-603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8965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bject 2"/>
          <p:cNvSpPr/>
          <p:nvPr/>
        </p:nvSpPr>
        <p:spPr>
          <a:xfrm flipV="1">
            <a:off x="2242" y="397591"/>
            <a:ext cx="9139528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5" dirty="0"/>
          </a:p>
        </p:txBody>
      </p:sp>
      <p:sp>
        <p:nvSpPr>
          <p:cNvPr id="60" name="TextBox 59"/>
          <p:cNvSpPr txBox="1"/>
          <p:nvPr/>
        </p:nvSpPr>
        <p:spPr>
          <a:xfrm>
            <a:off x="2763489" y="6465"/>
            <a:ext cx="63782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ПОЯСНЕНИЕ ОТКЛОНЕНИЙ</a:t>
            </a:r>
          </a:p>
          <a:p>
            <a:pPr algn="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ПО СПРАВКАМ ПО КОНСОЛИДИРУЕМЫМ РАСЧЕТАМ</a:t>
            </a:r>
            <a:endParaRPr lang="ru-RU" sz="15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08698" y="4822002"/>
            <a:ext cx="2103120" cy="184666"/>
          </a:xfrm>
        </p:spPr>
        <p:txBody>
          <a:bodyPr/>
          <a:lstStyle/>
          <a:p>
            <a:r>
              <a:rPr lang="ru-RU" sz="1200" dirty="0" smtClean="0">
                <a:latin typeface="Cambria" panose="02040503050406030204" pitchFamily="18" charset="0"/>
              </a:rPr>
              <a:t>5</a:t>
            </a:r>
            <a:endParaRPr lang="ru-RU" sz="1200" dirty="0">
              <a:latin typeface="Cambria" panose="020405030504060302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9331" y="1019105"/>
            <a:ext cx="1963995" cy="148796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ru-RU" sz="1400" dirty="0"/>
              <a:t>Земельные участки лесного фонда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369572" y="1019105"/>
            <a:ext cx="1963994" cy="148796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ru-RU" sz="1400" dirty="0"/>
              <a:t>Передача имущества в одностороннем порядке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45047" y="1019105"/>
            <a:ext cx="2022408" cy="148796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ru-RU" sz="1400" dirty="0" smtClean="0"/>
              <a:t>Невыясненные поступления, зачисленные на иной уровень бюджета </a:t>
            </a:r>
          </a:p>
          <a:p>
            <a:pPr algn="ctr"/>
            <a:r>
              <a:rPr lang="ru-RU" sz="1400" dirty="0" smtClean="0"/>
              <a:t>(не возможные к уточнению)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529811" y="1019105"/>
            <a:ext cx="1965921" cy="148796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ru-RU" sz="1400" dirty="0"/>
              <a:t>Начисления по возврату средств</a:t>
            </a:r>
            <a:r>
              <a:rPr lang="en-US" sz="1400" dirty="0"/>
              <a:t> (</a:t>
            </a:r>
            <a:r>
              <a:rPr lang="ru-RU" sz="1400" dirty="0"/>
              <a:t>предписания КРУ, решения ФОИВ), оспариваемые контрагентом</a:t>
            </a:r>
          </a:p>
        </p:txBody>
      </p:sp>
      <p:cxnSp>
        <p:nvCxnSpPr>
          <p:cNvPr id="54" name="Прямая со стрелкой 53"/>
          <p:cNvCxnSpPr/>
          <p:nvPr/>
        </p:nvCxnSpPr>
        <p:spPr>
          <a:xfrm flipH="1" flipV="1">
            <a:off x="3332528" y="2568598"/>
            <a:ext cx="5668" cy="3181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09331" y="2893785"/>
            <a:ext cx="8458123" cy="1077218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1600" i="1" dirty="0"/>
          </a:p>
          <a:p>
            <a:pPr algn="ctr"/>
            <a:r>
              <a:rPr lang="ru-RU" sz="1600" i="1" dirty="0"/>
              <a:t>Отражение в Справках </a:t>
            </a:r>
            <a:r>
              <a:rPr lang="ru-RU" sz="1600" i="1" dirty="0" smtClean="0"/>
              <a:t>0503125 </a:t>
            </a:r>
            <a:r>
              <a:rPr lang="ru-RU" sz="1600" b="1" i="1" dirty="0" smtClean="0"/>
              <a:t>в одностороннем порядке</a:t>
            </a:r>
            <a:r>
              <a:rPr lang="ru-RU" sz="1600" i="1" dirty="0" smtClean="0"/>
              <a:t>.</a:t>
            </a:r>
            <a:endParaRPr lang="ru-RU" sz="1600" i="1" dirty="0"/>
          </a:p>
          <a:p>
            <a:pPr algn="ctr"/>
            <a:endParaRPr lang="ru-RU" sz="1600" i="1" dirty="0"/>
          </a:p>
          <a:p>
            <a:pPr algn="ctr"/>
            <a:r>
              <a:rPr lang="ru-RU" sz="1600" i="1" dirty="0"/>
              <a:t>Описание </a:t>
            </a:r>
            <a:r>
              <a:rPr lang="ru-RU" sz="1600" b="1" i="1" dirty="0"/>
              <a:t>обеими сторонами </a:t>
            </a:r>
            <a:r>
              <a:rPr lang="ru-RU" sz="1600" i="1" dirty="0" smtClean="0"/>
              <a:t>причин </a:t>
            </a:r>
            <a:r>
              <a:rPr lang="ru-RU" sz="1600" i="1" dirty="0"/>
              <a:t>расхождений в Пояснительной записке. </a:t>
            </a:r>
          </a:p>
        </p:txBody>
      </p:sp>
      <p:cxnSp>
        <p:nvCxnSpPr>
          <p:cNvPr id="59" name="Прямая со стрелкой 58"/>
          <p:cNvCxnSpPr/>
          <p:nvPr/>
        </p:nvCxnSpPr>
        <p:spPr>
          <a:xfrm flipH="1" flipV="1">
            <a:off x="7611246" y="2568598"/>
            <a:ext cx="5668" cy="3181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1172289" y="2571750"/>
            <a:ext cx="5668" cy="3181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5512771" y="2568598"/>
            <a:ext cx="5668" cy="3181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465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48213</TotalTime>
  <Words>245</Words>
  <Application>Microsoft Office PowerPoint</Application>
  <PresentationFormat>Экран (16:9)</PresentationFormat>
  <Paragraphs>82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Cambria</vt:lpstr>
      <vt:lpstr>Helvetica Neue</vt:lpstr>
      <vt:lpstr>Segoe UI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Кривенец Анна Николаевна</cp:lastModifiedBy>
  <cp:revision>2774</cp:revision>
  <cp:lastPrinted>2022-11-01T11:38:25Z</cp:lastPrinted>
  <dcterms:created xsi:type="dcterms:W3CDTF">2019-07-31T16:47:50Z</dcterms:created>
  <dcterms:modified xsi:type="dcterms:W3CDTF">2026-01-19T16:07:55Z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